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Playfair Display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PlayfairDisplay-regular.fntdata"/><Relationship Id="rId41" Type="http://schemas.openxmlformats.org/officeDocument/2006/relationships/slide" Target="slides/slide36.xml"/><Relationship Id="rId44" Type="http://schemas.openxmlformats.org/officeDocument/2006/relationships/font" Target="fonts/PlayfairDisplay-italic.fntdata"/><Relationship Id="rId43" Type="http://schemas.openxmlformats.org/officeDocument/2006/relationships/font" Target="fonts/PlayfairDisplay-bold.fntdata"/><Relationship Id="rId46" Type="http://schemas.openxmlformats.org/officeDocument/2006/relationships/font" Target="fonts/Lato-regular.fntdata"/><Relationship Id="rId45" Type="http://schemas.openxmlformats.org/officeDocument/2006/relationships/font" Target="fonts/PlayfairDispl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1736950c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1736950c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1736950c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1736950c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1736950c5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1736950c5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1736950c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1736950c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1736950c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1736950c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18140e6f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18140e6f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1736950c5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1736950c5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18140e6f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18140e6f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18140e6f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18140e6f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18140e6f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18140e6f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1736950c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1736950c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18140e6f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18140e6f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18140e6f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18140e6f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18140e6f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18140e6f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18140e6f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18140e6f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18140e6f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18140e6f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18140e6f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18140e6f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18140e6f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18140e6f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18140e6f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18140e6f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18140e6f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18140e6f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18140e6f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18140e6f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18140e6f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18140e6f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18140e6f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18140e6f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18140e6f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18140e6f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18140e6f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18140e6f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18140e6f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718140e6f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18140e6f7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18140e6f7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18140e6f7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18140e6f7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18140e6f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18140e6f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18140e6f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18140e6f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18140e6f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18140e6f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8140e6f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18140e6f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1736950c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1736950c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1736950c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1736950c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1736950c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1736950c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</a:t>
            </a:r>
            <a:r>
              <a:rPr i="1" lang="en"/>
              <a:t> bold adventure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Broadly - What is the algo doing?</a:t>
            </a:r>
            <a:endParaRPr/>
          </a:p>
        </p:txBody>
      </p:sp>
      <p:cxnSp>
        <p:nvCxnSpPr>
          <p:cNvPr id="148" name="Google Shape;148;p22"/>
          <p:cNvCxnSpPr/>
          <p:nvPr/>
        </p:nvCxnSpPr>
        <p:spPr>
          <a:xfrm>
            <a:off x="1293950" y="1013600"/>
            <a:ext cx="10800" cy="324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2"/>
          <p:cNvCxnSpPr/>
          <p:nvPr/>
        </p:nvCxnSpPr>
        <p:spPr>
          <a:xfrm>
            <a:off x="1271675" y="4226300"/>
            <a:ext cx="4917000" cy="32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2"/>
          <p:cNvSpPr/>
          <p:nvPr/>
        </p:nvSpPr>
        <p:spPr>
          <a:xfrm>
            <a:off x="3709150" y="14276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2017850" y="34627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241675" y="158007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2755675" y="186057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188700" y="195962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2322650" y="1959613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2017850" y="158007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5006200" y="3844538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4835100" y="34627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5451150" y="34627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2581550" y="248162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2322650" y="37675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1608050" y="37675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2774200" y="1511450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2445250" y="142767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 txBox="1"/>
          <p:nvPr/>
        </p:nvSpPr>
        <p:spPr>
          <a:xfrm>
            <a:off x="517575" y="2258700"/>
            <a:ext cx="517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en" sz="2400">
                <a:latin typeface="Lato"/>
                <a:ea typeface="Lato"/>
                <a:cs typeface="Lato"/>
                <a:sym typeface="Lato"/>
              </a:rPr>
              <a:t>2</a:t>
            </a:r>
            <a:endParaRPr baseline="-25000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3447600" y="4314650"/>
            <a:ext cx="517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en" sz="2400">
                <a:latin typeface="Lato"/>
                <a:ea typeface="Lato"/>
                <a:cs typeface="Lato"/>
                <a:sym typeface="Lato"/>
              </a:rPr>
              <a:t>1</a:t>
            </a:r>
            <a:endParaRPr baseline="-25000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7" name="Google Shape;167;p22"/>
          <p:cNvCxnSpPr/>
          <p:nvPr/>
        </p:nvCxnSpPr>
        <p:spPr>
          <a:xfrm flipH="1" rot="10800000">
            <a:off x="1326300" y="2404600"/>
            <a:ext cx="5154300" cy="10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Broadly - What is the algo doing?</a:t>
            </a:r>
            <a:endParaRPr/>
          </a:p>
        </p:txBody>
      </p:sp>
      <p:cxnSp>
        <p:nvCxnSpPr>
          <p:cNvPr id="173" name="Google Shape;173;p23"/>
          <p:cNvCxnSpPr/>
          <p:nvPr/>
        </p:nvCxnSpPr>
        <p:spPr>
          <a:xfrm>
            <a:off x="1293950" y="1013600"/>
            <a:ext cx="10800" cy="324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3"/>
          <p:cNvCxnSpPr/>
          <p:nvPr/>
        </p:nvCxnSpPr>
        <p:spPr>
          <a:xfrm>
            <a:off x="1271675" y="4226300"/>
            <a:ext cx="4917000" cy="32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3"/>
          <p:cNvSpPr/>
          <p:nvPr/>
        </p:nvSpPr>
        <p:spPr>
          <a:xfrm>
            <a:off x="3709150" y="14276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2017850" y="34627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3241675" y="158007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2755675" y="186057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/>
          <p:nvPr/>
        </p:nvSpPr>
        <p:spPr>
          <a:xfrm>
            <a:off x="3188700" y="195962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>
            <a:off x="2322650" y="1959613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3"/>
          <p:cNvSpPr/>
          <p:nvPr/>
        </p:nvSpPr>
        <p:spPr>
          <a:xfrm>
            <a:off x="2017850" y="158007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5006200" y="3844538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4835100" y="34627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5451150" y="34627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>
            <a:off x="2581550" y="248162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/>
          <p:nvPr/>
        </p:nvSpPr>
        <p:spPr>
          <a:xfrm>
            <a:off x="2322650" y="37675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3"/>
          <p:cNvSpPr/>
          <p:nvPr/>
        </p:nvSpPr>
        <p:spPr>
          <a:xfrm>
            <a:off x="1608050" y="37675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"/>
          <p:cNvSpPr/>
          <p:nvPr/>
        </p:nvSpPr>
        <p:spPr>
          <a:xfrm>
            <a:off x="2774200" y="1511450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3"/>
          <p:cNvSpPr/>
          <p:nvPr/>
        </p:nvSpPr>
        <p:spPr>
          <a:xfrm>
            <a:off x="2445250" y="142767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/>
          <p:cNvSpPr txBox="1"/>
          <p:nvPr/>
        </p:nvSpPr>
        <p:spPr>
          <a:xfrm>
            <a:off x="517575" y="2258700"/>
            <a:ext cx="517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en" sz="2400">
                <a:latin typeface="Lato"/>
                <a:ea typeface="Lato"/>
                <a:cs typeface="Lato"/>
                <a:sym typeface="Lato"/>
              </a:rPr>
              <a:t>2</a:t>
            </a:r>
            <a:endParaRPr baseline="-25000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3447600" y="4314650"/>
            <a:ext cx="517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en" sz="2400">
                <a:latin typeface="Lato"/>
                <a:ea typeface="Lato"/>
                <a:cs typeface="Lato"/>
                <a:sym typeface="Lato"/>
              </a:rPr>
              <a:t>1</a:t>
            </a:r>
            <a:endParaRPr baseline="-25000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2" name="Google Shape;192;p23"/>
          <p:cNvCxnSpPr/>
          <p:nvPr/>
        </p:nvCxnSpPr>
        <p:spPr>
          <a:xfrm flipH="1" rot="10800000">
            <a:off x="1326300" y="2404600"/>
            <a:ext cx="5154300" cy="10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3"/>
          <p:cNvCxnSpPr/>
          <p:nvPr/>
        </p:nvCxnSpPr>
        <p:spPr>
          <a:xfrm>
            <a:off x="3579950" y="905775"/>
            <a:ext cx="10800" cy="1509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Broadly - What is the algo doing?</a:t>
            </a:r>
            <a:endParaRPr/>
          </a:p>
        </p:txBody>
      </p:sp>
      <p:cxnSp>
        <p:nvCxnSpPr>
          <p:cNvPr id="199" name="Google Shape;199;p24"/>
          <p:cNvCxnSpPr/>
          <p:nvPr/>
        </p:nvCxnSpPr>
        <p:spPr>
          <a:xfrm>
            <a:off x="1293950" y="1013600"/>
            <a:ext cx="10800" cy="324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4"/>
          <p:cNvCxnSpPr/>
          <p:nvPr/>
        </p:nvCxnSpPr>
        <p:spPr>
          <a:xfrm>
            <a:off x="1271675" y="4226300"/>
            <a:ext cx="4917000" cy="32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4"/>
          <p:cNvSpPr/>
          <p:nvPr/>
        </p:nvSpPr>
        <p:spPr>
          <a:xfrm>
            <a:off x="3709150" y="14276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/>
          <p:cNvSpPr/>
          <p:nvPr/>
        </p:nvSpPr>
        <p:spPr>
          <a:xfrm>
            <a:off x="2017850" y="34627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3241675" y="158007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/>
          <p:nvPr/>
        </p:nvSpPr>
        <p:spPr>
          <a:xfrm>
            <a:off x="2755675" y="186057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3188700" y="195962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/>
          <p:nvPr/>
        </p:nvSpPr>
        <p:spPr>
          <a:xfrm>
            <a:off x="2322650" y="1959613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/>
          <p:nvPr/>
        </p:nvSpPr>
        <p:spPr>
          <a:xfrm>
            <a:off x="2017850" y="158007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5006200" y="3844538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4835100" y="34627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5451150" y="34627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2581550" y="248162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/>
          <p:nvPr/>
        </p:nvSpPr>
        <p:spPr>
          <a:xfrm>
            <a:off x="2322650" y="37675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/>
          <p:cNvSpPr/>
          <p:nvPr/>
        </p:nvSpPr>
        <p:spPr>
          <a:xfrm>
            <a:off x="1608050" y="37675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/>
          <p:cNvSpPr/>
          <p:nvPr/>
        </p:nvSpPr>
        <p:spPr>
          <a:xfrm>
            <a:off x="2774200" y="1511450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/>
          <p:nvPr/>
        </p:nvSpPr>
        <p:spPr>
          <a:xfrm>
            <a:off x="2445250" y="142767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 txBox="1"/>
          <p:nvPr/>
        </p:nvSpPr>
        <p:spPr>
          <a:xfrm>
            <a:off x="517575" y="2258700"/>
            <a:ext cx="517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en" sz="2400">
                <a:latin typeface="Lato"/>
                <a:ea typeface="Lato"/>
                <a:cs typeface="Lato"/>
                <a:sym typeface="Lato"/>
              </a:rPr>
              <a:t>2</a:t>
            </a:r>
            <a:endParaRPr baseline="-25000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3447600" y="4314650"/>
            <a:ext cx="517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en" sz="2400">
                <a:latin typeface="Lato"/>
                <a:ea typeface="Lato"/>
                <a:cs typeface="Lato"/>
                <a:sym typeface="Lato"/>
              </a:rPr>
              <a:t>1</a:t>
            </a:r>
            <a:endParaRPr baseline="-25000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8" name="Google Shape;218;p24"/>
          <p:cNvCxnSpPr/>
          <p:nvPr/>
        </p:nvCxnSpPr>
        <p:spPr>
          <a:xfrm flipH="1" rot="10800000">
            <a:off x="1326300" y="2404600"/>
            <a:ext cx="5154300" cy="10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4"/>
          <p:cNvSpPr/>
          <p:nvPr/>
        </p:nvSpPr>
        <p:spPr>
          <a:xfrm>
            <a:off x="3795625" y="2598700"/>
            <a:ext cx="258900" cy="226500"/>
          </a:xfrm>
          <a:prstGeom prst="ellipse">
            <a:avLst/>
          </a:prstGeom>
          <a:solidFill>
            <a:srgbClr val="00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1678863" y="2508625"/>
            <a:ext cx="258900" cy="226500"/>
          </a:xfrm>
          <a:prstGeom prst="ellipse">
            <a:avLst/>
          </a:prstGeom>
          <a:solidFill>
            <a:srgbClr val="00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1608050" y="1887575"/>
            <a:ext cx="258900" cy="226500"/>
          </a:xfrm>
          <a:prstGeom prst="ellipse">
            <a:avLst/>
          </a:prstGeom>
          <a:solidFill>
            <a:srgbClr val="00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4442550" y="2508625"/>
            <a:ext cx="258900" cy="226500"/>
          </a:xfrm>
          <a:prstGeom prst="ellipse">
            <a:avLst/>
          </a:prstGeom>
          <a:solidFill>
            <a:srgbClr val="00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4"/>
          <p:cNvSpPr/>
          <p:nvPr/>
        </p:nvSpPr>
        <p:spPr>
          <a:xfrm>
            <a:off x="3948025" y="2040188"/>
            <a:ext cx="258900" cy="226500"/>
          </a:xfrm>
          <a:prstGeom prst="ellipse">
            <a:avLst/>
          </a:prstGeom>
          <a:solidFill>
            <a:srgbClr val="00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24"/>
          <p:cNvCxnSpPr/>
          <p:nvPr/>
        </p:nvCxnSpPr>
        <p:spPr>
          <a:xfrm>
            <a:off x="3579950" y="905775"/>
            <a:ext cx="10800" cy="1509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4"/>
          <p:cNvSpPr/>
          <p:nvPr/>
        </p:nvSpPr>
        <p:spPr>
          <a:xfrm>
            <a:off x="3202650" y="1254513"/>
            <a:ext cx="258900" cy="226500"/>
          </a:xfrm>
          <a:prstGeom prst="ellipse">
            <a:avLst/>
          </a:prstGeom>
          <a:solidFill>
            <a:srgbClr val="00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Broadly - What is the algo doing?</a:t>
            </a:r>
            <a:endParaRPr/>
          </a:p>
        </p:txBody>
      </p:sp>
      <p:cxnSp>
        <p:nvCxnSpPr>
          <p:cNvPr id="231" name="Google Shape;231;p25"/>
          <p:cNvCxnSpPr/>
          <p:nvPr/>
        </p:nvCxnSpPr>
        <p:spPr>
          <a:xfrm>
            <a:off x="1293950" y="1013600"/>
            <a:ext cx="10800" cy="324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5"/>
          <p:cNvCxnSpPr/>
          <p:nvPr/>
        </p:nvCxnSpPr>
        <p:spPr>
          <a:xfrm>
            <a:off x="1271675" y="4226300"/>
            <a:ext cx="4917000" cy="32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5"/>
          <p:cNvSpPr/>
          <p:nvPr/>
        </p:nvSpPr>
        <p:spPr>
          <a:xfrm>
            <a:off x="3709150" y="14276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5"/>
          <p:cNvSpPr/>
          <p:nvPr/>
        </p:nvSpPr>
        <p:spPr>
          <a:xfrm>
            <a:off x="2017850" y="34627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3241675" y="158007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2755675" y="186057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3188700" y="195962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2322650" y="1959613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5"/>
          <p:cNvSpPr/>
          <p:nvPr/>
        </p:nvSpPr>
        <p:spPr>
          <a:xfrm>
            <a:off x="2017850" y="158007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5006200" y="3844538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"/>
          <p:cNvSpPr/>
          <p:nvPr/>
        </p:nvSpPr>
        <p:spPr>
          <a:xfrm>
            <a:off x="4835100" y="34627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5451150" y="34627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"/>
          <p:cNvSpPr/>
          <p:nvPr/>
        </p:nvSpPr>
        <p:spPr>
          <a:xfrm>
            <a:off x="2581550" y="248162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/>
          <p:nvPr/>
        </p:nvSpPr>
        <p:spPr>
          <a:xfrm>
            <a:off x="2322650" y="37675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5"/>
          <p:cNvSpPr/>
          <p:nvPr/>
        </p:nvSpPr>
        <p:spPr>
          <a:xfrm>
            <a:off x="1608050" y="37675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"/>
          <p:cNvSpPr/>
          <p:nvPr/>
        </p:nvSpPr>
        <p:spPr>
          <a:xfrm>
            <a:off x="2774200" y="1511450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/>
          <p:nvPr/>
        </p:nvSpPr>
        <p:spPr>
          <a:xfrm>
            <a:off x="2445250" y="142767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5"/>
          <p:cNvSpPr txBox="1"/>
          <p:nvPr/>
        </p:nvSpPr>
        <p:spPr>
          <a:xfrm>
            <a:off x="517575" y="2258700"/>
            <a:ext cx="517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en" sz="2400">
                <a:latin typeface="Lato"/>
                <a:ea typeface="Lato"/>
                <a:cs typeface="Lato"/>
                <a:sym typeface="Lato"/>
              </a:rPr>
              <a:t>2</a:t>
            </a:r>
            <a:endParaRPr baseline="-25000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3447600" y="4314650"/>
            <a:ext cx="517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en" sz="2400">
                <a:latin typeface="Lato"/>
                <a:ea typeface="Lato"/>
                <a:cs typeface="Lato"/>
                <a:sym typeface="Lato"/>
              </a:rPr>
              <a:t>1</a:t>
            </a:r>
            <a:endParaRPr baseline="-25000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0" name="Google Shape;250;p25"/>
          <p:cNvCxnSpPr/>
          <p:nvPr/>
        </p:nvCxnSpPr>
        <p:spPr>
          <a:xfrm flipH="1" rot="10800000">
            <a:off x="1326300" y="2404600"/>
            <a:ext cx="5154300" cy="10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25"/>
          <p:cNvSpPr/>
          <p:nvPr/>
        </p:nvSpPr>
        <p:spPr>
          <a:xfrm>
            <a:off x="3795625" y="2598700"/>
            <a:ext cx="258900" cy="226500"/>
          </a:xfrm>
          <a:prstGeom prst="ellipse">
            <a:avLst/>
          </a:prstGeom>
          <a:solidFill>
            <a:srgbClr val="CCCCCC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1678863" y="2508625"/>
            <a:ext cx="258900" cy="2265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1608050" y="1887575"/>
            <a:ext cx="258900" cy="2265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4442550" y="2508625"/>
            <a:ext cx="258900" cy="226500"/>
          </a:xfrm>
          <a:prstGeom prst="ellipse">
            <a:avLst/>
          </a:prstGeom>
          <a:solidFill>
            <a:srgbClr val="CCCCCC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"/>
          <p:cNvSpPr/>
          <p:nvPr/>
        </p:nvSpPr>
        <p:spPr>
          <a:xfrm>
            <a:off x="3948025" y="2040188"/>
            <a:ext cx="258900" cy="226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6" name="Google Shape;256;p25"/>
          <p:cNvCxnSpPr/>
          <p:nvPr/>
        </p:nvCxnSpPr>
        <p:spPr>
          <a:xfrm>
            <a:off x="3579950" y="905775"/>
            <a:ext cx="10800" cy="1509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25"/>
          <p:cNvSpPr/>
          <p:nvPr/>
        </p:nvSpPr>
        <p:spPr>
          <a:xfrm>
            <a:off x="3202650" y="1254513"/>
            <a:ext cx="258900" cy="2265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Broadly - What is the algo doing?</a:t>
            </a:r>
            <a:endParaRPr/>
          </a:p>
        </p:txBody>
      </p:sp>
      <p:sp>
        <p:nvSpPr>
          <p:cNvPr id="263" name="Google Shape;263;p26"/>
          <p:cNvSpPr txBox="1"/>
          <p:nvPr>
            <p:ph idx="1" type="body"/>
          </p:nvPr>
        </p:nvSpPr>
        <p:spPr>
          <a:xfrm>
            <a:off x="311700" y="865050"/>
            <a:ext cx="74304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Find the specific value in one variable that maximizes the efficiency in splitting data among classes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264" name="Google Shape;264;p26"/>
          <p:cNvSpPr txBox="1"/>
          <p:nvPr/>
        </p:nvSpPr>
        <p:spPr>
          <a:xfrm>
            <a:off x="279750" y="1707575"/>
            <a:ext cx="6976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Split the data at that value in that one variable.  This becomes a “node” in the decision tree.   The data is split at this node into different branches.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6"/>
          <p:cNvSpPr txBox="1"/>
          <p:nvPr/>
        </p:nvSpPr>
        <p:spPr>
          <a:xfrm>
            <a:off x="279750" y="2567288"/>
            <a:ext cx="74943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For each branch of the data, repeat the above steps: find the specific value in one variable that maxes classification efficiency to create a new node, and split the data into further branches at that value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279750" y="4276800"/>
            <a:ext cx="80448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STOP SPLITTING when?  Options, but can go until each “bucket” only has one class (in which case, they are “pure”)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Broadly - What is the algo doing?</a:t>
            </a:r>
            <a:endParaRPr/>
          </a:p>
        </p:txBody>
      </p:sp>
      <p:sp>
        <p:nvSpPr>
          <p:cNvPr id="272" name="Google Shape;272;p27"/>
          <p:cNvSpPr txBox="1"/>
          <p:nvPr>
            <p:ph idx="1" type="body"/>
          </p:nvPr>
        </p:nvSpPr>
        <p:spPr>
          <a:xfrm>
            <a:off x="311700" y="865050"/>
            <a:ext cx="74304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Find the specific value in one variable that maximizes the efficiency in splitting data among classes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273" name="Google Shape;273;p27"/>
          <p:cNvSpPr txBox="1"/>
          <p:nvPr/>
        </p:nvSpPr>
        <p:spPr>
          <a:xfrm>
            <a:off x="279750" y="1707575"/>
            <a:ext cx="6976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Split the data at that value in that one variable.  This becomes a “node” in the decision tree.   The data is split at this node into different branches.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279750" y="2567288"/>
            <a:ext cx="74943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For each branch of the data, repeat the above steps: find the specific value in one variable that maxes classification efficiency to create a new child node, and split the data into further branches at that value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279750" y="4276800"/>
            <a:ext cx="80448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STOP SPLITTING when?  Options, but can go until each child node only has one class (in which case, they are “pure”)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7126925" y="113850"/>
            <a:ext cx="20619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“Iterative Dichotomizer 3</a:t>
            </a:r>
            <a:r>
              <a:rPr lang="en" sz="3000">
                <a:latin typeface="Lato"/>
                <a:ea typeface="Lato"/>
                <a:cs typeface="Lato"/>
                <a:sym typeface="Lato"/>
              </a:rPr>
              <a:t>”,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or “ID3”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Broadly - What is the algo doing?</a:t>
            </a:r>
            <a:endParaRPr/>
          </a:p>
        </p:txBody>
      </p:sp>
      <p:sp>
        <p:nvSpPr>
          <p:cNvPr id="282" name="Google Shape;282;p28"/>
          <p:cNvSpPr txBox="1"/>
          <p:nvPr/>
        </p:nvSpPr>
        <p:spPr>
          <a:xfrm>
            <a:off x="770725" y="802425"/>
            <a:ext cx="7846500" cy="16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Once the decision tree has been made (IOW, once the model has been fitted on training data):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new data fed into the model will be routed down the branches in the tree that the training data has made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each test observation will end up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 in a terminal node (a “leaf”)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and be assigned the class from the training data in that leaf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To be explicit: does the tree change based on new data?  No.  It has to be re-fit on new data to change.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“greedy”  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913" y="152400"/>
            <a:ext cx="682418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400"/>
            <a:ext cx="825324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400"/>
            <a:ext cx="813424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type of algorithm is this?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017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We’ll be talking about using decision trees when trying to predict the class a datapoint belongs to.  In that context, this algo is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Supervised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Classification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Information-based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Discriminative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We’ll go over at the end!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400"/>
            <a:ext cx="786603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400"/>
            <a:ext cx="789885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400"/>
            <a:ext cx="78650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400"/>
            <a:ext cx="78650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400"/>
            <a:ext cx="786288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400"/>
            <a:ext cx="829491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400"/>
            <a:ext cx="793173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400"/>
            <a:ext cx="780325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Broadly - What is the algo doing?</a:t>
            </a:r>
            <a:endParaRPr/>
          </a:p>
        </p:txBody>
      </p:sp>
      <p:sp>
        <p:nvSpPr>
          <p:cNvPr id="343" name="Google Shape;343;p40"/>
          <p:cNvSpPr txBox="1"/>
          <p:nvPr/>
        </p:nvSpPr>
        <p:spPr>
          <a:xfrm>
            <a:off x="770725" y="1107225"/>
            <a:ext cx="7846500" cy="16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Cool.  But how does the decision tree know the best value to split at in a given feature to maximize splitting efficiency?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To the codebook!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349" name="Google Shape;349;p41"/>
          <p:cNvSpPr txBox="1"/>
          <p:nvPr/>
        </p:nvSpPr>
        <p:spPr>
          <a:xfrm>
            <a:off x="770725" y="1107225"/>
            <a:ext cx="6838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Growing the full tree -&gt; MASSIVELY specific to training data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1214475" y="1680900"/>
            <a:ext cx="6838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What does that do in terms of bias-variance?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41"/>
          <p:cNvSpPr txBox="1"/>
          <p:nvPr/>
        </p:nvSpPr>
        <p:spPr>
          <a:xfrm>
            <a:off x="770725" y="2329800"/>
            <a:ext cx="6838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Solutions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41"/>
          <p:cNvSpPr txBox="1"/>
          <p:nvPr/>
        </p:nvSpPr>
        <p:spPr>
          <a:xfrm>
            <a:off x="1214475" y="2978700"/>
            <a:ext cx="21696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Pre-pruning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41"/>
          <p:cNvSpPr txBox="1"/>
          <p:nvPr/>
        </p:nvSpPr>
        <p:spPr>
          <a:xfrm>
            <a:off x="1214475" y="3538800"/>
            <a:ext cx="21696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Post-pruning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41"/>
          <p:cNvSpPr txBox="1"/>
          <p:nvPr/>
        </p:nvSpPr>
        <p:spPr>
          <a:xfrm>
            <a:off x="1214475" y="4054250"/>
            <a:ext cx="45006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Ensemble methods (tomorrow)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Broadly - decision trees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11700" y="1178738"/>
            <a:ext cx="29298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Chasten is deciding whether to go to a party, but will only go if Miley goes.  So he seeks more information about the party. 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325" y="3280950"/>
            <a:ext cx="3293976" cy="17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Pre-pruning</a:t>
            </a:r>
            <a:endParaRPr/>
          </a:p>
        </p:txBody>
      </p:sp>
      <p:sp>
        <p:nvSpPr>
          <p:cNvPr id="361" name="Google Shape;361;p42"/>
          <p:cNvSpPr txBox="1"/>
          <p:nvPr/>
        </p:nvSpPr>
        <p:spPr>
          <a:xfrm>
            <a:off x="770725" y="954825"/>
            <a:ext cx="6838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Stopping conditions: when to turn a node into a leaf?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42"/>
          <p:cNvSpPr txBox="1"/>
          <p:nvPr/>
        </p:nvSpPr>
        <p:spPr>
          <a:xfrm>
            <a:off x="1214475" y="1821188"/>
            <a:ext cx="6887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Don’t require purity; specify % mix of classes to reach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42"/>
          <p:cNvSpPr txBox="1"/>
          <p:nvPr/>
        </p:nvSpPr>
        <p:spPr>
          <a:xfrm>
            <a:off x="1214475" y="2254575"/>
            <a:ext cx="49263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Test whether obs in node have 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statistical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 relationship to target (frex using chi square test); if not, turn into a leaf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42"/>
          <p:cNvSpPr txBox="1"/>
          <p:nvPr/>
        </p:nvSpPr>
        <p:spPr>
          <a:xfrm>
            <a:off x="1214475" y="3816750"/>
            <a:ext cx="6887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Problem with early stopping  ---&gt; 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42"/>
          <p:cNvSpPr txBox="1"/>
          <p:nvPr/>
        </p:nvSpPr>
        <p:spPr>
          <a:xfrm>
            <a:off x="1214463" y="1394050"/>
            <a:ext cx="6887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Max tree depth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1214475" y="4350125"/>
            <a:ext cx="6887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But: rare, pre- faster than post-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Post-pruning</a:t>
            </a:r>
            <a:endParaRPr/>
          </a:p>
        </p:txBody>
      </p:sp>
      <p:sp>
        <p:nvSpPr>
          <p:cNvPr id="372" name="Google Shape;372;p43"/>
          <p:cNvSpPr txBox="1"/>
          <p:nvPr/>
        </p:nvSpPr>
        <p:spPr>
          <a:xfrm>
            <a:off x="770725" y="1107225"/>
            <a:ext cx="2748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“Subtree replacement”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43"/>
          <p:cNvSpPr/>
          <p:nvPr/>
        </p:nvSpPr>
        <p:spPr>
          <a:xfrm>
            <a:off x="5558100" y="549050"/>
            <a:ext cx="20058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4" name="Google Shape;374;p43"/>
          <p:cNvCxnSpPr>
            <a:stCxn id="373" idx="4"/>
            <a:endCxn id="375" idx="0"/>
          </p:cNvCxnSpPr>
          <p:nvPr/>
        </p:nvCxnSpPr>
        <p:spPr>
          <a:xfrm flipH="1">
            <a:off x="4698900" y="1434350"/>
            <a:ext cx="1862100" cy="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43"/>
          <p:cNvCxnSpPr>
            <a:stCxn id="373" idx="4"/>
            <a:endCxn id="377" idx="0"/>
          </p:cNvCxnSpPr>
          <p:nvPr/>
        </p:nvCxnSpPr>
        <p:spPr>
          <a:xfrm>
            <a:off x="6561000" y="1434350"/>
            <a:ext cx="1095900" cy="1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43"/>
          <p:cNvSpPr/>
          <p:nvPr/>
        </p:nvSpPr>
        <p:spPr>
          <a:xfrm>
            <a:off x="3695850" y="1479275"/>
            <a:ext cx="20058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3"/>
          <p:cNvSpPr/>
          <p:nvPr/>
        </p:nvSpPr>
        <p:spPr>
          <a:xfrm>
            <a:off x="4944025" y="2678200"/>
            <a:ext cx="11520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3"/>
          <p:cNvSpPr/>
          <p:nvPr/>
        </p:nvSpPr>
        <p:spPr>
          <a:xfrm>
            <a:off x="6654100" y="1591125"/>
            <a:ext cx="20058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3"/>
          <p:cNvSpPr/>
          <p:nvPr/>
        </p:nvSpPr>
        <p:spPr>
          <a:xfrm>
            <a:off x="7902275" y="2678200"/>
            <a:ext cx="11520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3"/>
          <p:cNvSpPr/>
          <p:nvPr/>
        </p:nvSpPr>
        <p:spPr>
          <a:xfrm>
            <a:off x="6423150" y="2678200"/>
            <a:ext cx="11520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3"/>
          <p:cNvSpPr/>
          <p:nvPr/>
        </p:nvSpPr>
        <p:spPr>
          <a:xfrm>
            <a:off x="2178575" y="2678200"/>
            <a:ext cx="20058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3"/>
          <p:cNvSpPr/>
          <p:nvPr/>
        </p:nvSpPr>
        <p:spPr>
          <a:xfrm>
            <a:off x="1813100" y="3783125"/>
            <a:ext cx="11520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"/>
          <p:cNvSpPr/>
          <p:nvPr/>
        </p:nvSpPr>
        <p:spPr>
          <a:xfrm>
            <a:off x="3337100" y="3783125"/>
            <a:ext cx="11520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4" name="Google Shape;384;p43"/>
          <p:cNvCxnSpPr>
            <a:stCxn id="375" idx="4"/>
            <a:endCxn id="381" idx="0"/>
          </p:cNvCxnSpPr>
          <p:nvPr/>
        </p:nvCxnSpPr>
        <p:spPr>
          <a:xfrm flipH="1">
            <a:off x="3181350" y="2364575"/>
            <a:ext cx="1517400" cy="3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43"/>
          <p:cNvCxnSpPr>
            <a:stCxn id="378" idx="0"/>
            <a:endCxn id="375" idx="4"/>
          </p:cNvCxnSpPr>
          <p:nvPr/>
        </p:nvCxnSpPr>
        <p:spPr>
          <a:xfrm rot="10800000">
            <a:off x="4698625" y="2364700"/>
            <a:ext cx="821400" cy="3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43"/>
          <p:cNvCxnSpPr>
            <a:stCxn id="382" idx="0"/>
            <a:endCxn id="381" idx="4"/>
          </p:cNvCxnSpPr>
          <p:nvPr/>
        </p:nvCxnSpPr>
        <p:spPr>
          <a:xfrm flipH="1" rot="10800000">
            <a:off x="2389100" y="3563525"/>
            <a:ext cx="792300" cy="21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43"/>
          <p:cNvCxnSpPr>
            <a:stCxn id="383" idx="0"/>
            <a:endCxn id="381" idx="4"/>
          </p:cNvCxnSpPr>
          <p:nvPr/>
        </p:nvCxnSpPr>
        <p:spPr>
          <a:xfrm rot="10800000">
            <a:off x="3181400" y="3563525"/>
            <a:ext cx="731700" cy="21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43"/>
          <p:cNvCxnSpPr>
            <a:stCxn id="377" idx="4"/>
            <a:endCxn id="380" idx="0"/>
          </p:cNvCxnSpPr>
          <p:nvPr/>
        </p:nvCxnSpPr>
        <p:spPr>
          <a:xfrm flipH="1">
            <a:off x="6999100" y="2476425"/>
            <a:ext cx="657900" cy="2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3"/>
          <p:cNvCxnSpPr>
            <a:stCxn id="377" idx="4"/>
            <a:endCxn id="379" idx="0"/>
          </p:cNvCxnSpPr>
          <p:nvPr/>
        </p:nvCxnSpPr>
        <p:spPr>
          <a:xfrm>
            <a:off x="7657000" y="2476425"/>
            <a:ext cx="821400" cy="2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43"/>
          <p:cNvSpPr txBox="1"/>
          <p:nvPr/>
        </p:nvSpPr>
        <p:spPr>
          <a:xfrm>
            <a:off x="2060150" y="3983825"/>
            <a:ext cx="657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 ‘1’s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43"/>
          <p:cNvSpPr txBox="1"/>
          <p:nvPr/>
        </p:nvSpPr>
        <p:spPr>
          <a:xfrm>
            <a:off x="3584150" y="3983825"/>
            <a:ext cx="657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 ‘0’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43"/>
          <p:cNvSpPr txBox="1"/>
          <p:nvPr/>
        </p:nvSpPr>
        <p:spPr>
          <a:xfrm>
            <a:off x="5191075" y="2826400"/>
            <a:ext cx="657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 ‘1’s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43"/>
          <p:cNvSpPr txBox="1"/>
          <p:nvPr/>
        </p:nvSpPr>
        <p:spPr>
          <a:xfrm>
            <a:off x="6670200" y="2826400"/>
            <a:ext cx="657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6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‘0’s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8174400" y="2878900"/>
            <a:ext cx="657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‘1’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Post-pruning</a:t>
            </a:r>
            <a:endParaRPr/>
          </a:p>
        </p:txBody>
      </p:sp>
      <p:sp>
        <p:nvSpPr>
          <p:cNvPr id="400" name="Google Shape;400;p44"/>
          <p:cNvSpPr txBox="1"/>
          <p:nvPr/>
        </p:nvSpPr>
        <p:spPr>
          <a:xfrm>
            <a:off x="770725" y="1107225"/>
            <a:ext cx="2748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“Subtree replacement”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44"/>
          <p:cNvSpPr/>
          <p:nvPr/>
        </p:nvSpPr>
        <p:spPr>
          <a:xfrm>
            <a:off x="5558100" y="549050"/>
            <a:ext cx="20058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2" name="Google Shape;402;p44"/>
          <p:cNvCxnSpPr>
            <a:stCxn id="401" idx="4"/>
            <a:endCxn id="403" idx="0"/>
          </p:cNvCxnSpPr>
          <p:nvPr/>
        </p:nvCxnSpPr>
        <p:spPr>
          <a:xfrm flipH="1">
            <a:off x="5125800" y="1434350"/>
            <a:ext cx="1435200" cy="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4"/>
          <p:cNvCxnSpPr>
            <a:stCxn id="401" idx="4"/>
            <a:endCxn id="405" idx="0"/>
          </p:cNvCxnSpPr>
          <p:nvPr/>
        </p:nvCxnSpPr>
        <p:spPr>
          <a:xfrm>
            <a:off x="6561000" y="1434350"/>
            <a:ext cx="1095900" cy="1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44"/>
          <p:cNvSpPr/>
          <p:nvPr/>
        </p:nvSpPr>
        <p:spPr>
          <a:xfrm>
            <a:off x="4549650" y="1479275"/>
            <a:ext cx="11520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‘1’s</a:t>
            </a:r>
            <a:endParaRPr/>
          </a:p>
        </p:txBody>
      </p:sp>
      <p:sp>
        <p:nvSpPr>
          <p:cNvPr id="405" name="Google Shape;405;p44"/>
          <p:cNvSpPr/>
          <p:nvPr/>
        </p:nvSpPr>
        <p:spPr>
          <a:xfrm>
            <a:off x="6654100" y="1591125"/>
            <a:ext cx="20058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4"/>
          <p:cNvSpPr/>
          <p:nvPr/>
        </p:nvSpPr>
        <p:spPr>
          <a:xfrm>
            <a:off x="7902275" y="2678200"/>
            <a:ext cx="11520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4"/>
          <p:cNvSpPr/>
          <p:nvPr/>
        </p:nvSpPr>
        <p:spPr>
          <a:xfrm>
            <a:off x="6423150" y="2678200"/>
            <a:ext cx="11520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8" name="Google Shape;408;p44"/>
          <p:cNvCxnSpPr>
            <a:stCxn id="405" idx="4"/>
            <a:endCxn id="407" idx="0"/>
          </p:cNvCxnSpPr>
          <p:nvPr/>
        </p:nvCxnSpPr>
        <p:spPr>
          <a:xfrm flipH="1">
            <a:off x="6999100" y="2476425"/>
            <a:ext cx="657900" cy="2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4"/>
          <p:cNvCxnSpPr>
            <a:stCxn id="405" idx="4"/>
            <a:endCxn id="406" idx="0"/>
          </p:cNvCxnSpPr>
          <p:nvPr/>
        </p:nvCxnSpPr>
        <p:spPr>
          <a:xfrm>
            <a:off x="7657000" y="2476425"/>
            <a:ext cx="821400" cy="2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44"/>
          <p:cNvSpPr txBox="1"/>
          <p:nvPr/>
        </p:nvSpPr>
        <p:spPr>
          <a:xfrm>
            <a:off x="6670200" y="2826400"/>
            <a:ext cx="657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6  ‘0’s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44"/>
          <p:cNvSpPr txBox="1"/>
          <p:nvPr/>
        </p:nvSpPr>
        <p:spPr>
          <a:xfrm>
            <a:off x="8174400" y="2878900"/>
            <a:ext cx="657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 ‘1’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Post-pruning</a:t>
            </a:r>
            <a:endParaRPr/>
          </a:p>
        </p:txBody>
      </p:sp>
      <p:sp>
        <p:nvSpPr>
          <p:cNvPr id="417" name="Google Shape;417;p45"/>
          <p:cNvSpPr txBox="1"/>
          <p:nvPr/>
        </p:nvSpPr>
        <p:spPr>
          <a:xfrm>
            <a:off x="770725" y="1107225"/>
            <a:ext cx="2748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“Subtree raising”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45"/>
          <p:cNvSpPr/>
          <p:nvPr/>
        </p:nvSpPr>
        <p:spPr>
          <a:xfrm>
            <a:off x="5558100" y="549050"/>
            <a:ext cx="20058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9" name="Google Shape;419;p45"/>
          <p:cNvCxnSpPr>
            <a:stCxn id="418" idx="4"/>
            <a:endCxn id="420" idx="0"/>
          </p:cNvCxnSpPr>
          <p:nvPr/>
        </p:nvCxnSpPr>
        <p:spPr>
          <a:xfrm flipH="1">
            <a:off x="4698900" y="1434350"/>
            <a:ext cx="1862100" cy="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45"/>
          <p:cNvCxnSpPr>
            <a:stCxn id="418" idx="4"/>
            <a:endCxn id="422" idx="0"/>
          </p:cNvCxnSpPr>
          <p:nvPr/>
        </p:nvCxnSpPr>
        <p:spPr>
          <a:xfrm>
            <a:off x="6561000" y="1434350"/>
            <a:ext cx="1095900" cy="1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45"/>
          <p:cNvSpPr/>
          <p:nvPr/>
        </p:nvSpPr>
        <p:spPr>
          <a:xfrm>
            <a:off x="3695850" y="1479275"/>
            <a:ext cx="20058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5"/>
          <p:cNvSpPr/>
          <p:nvPr/>
        </p:nvSpPr>
        <p:spPr>
          <a:xfrm>
            <a:off x="4944025" y="2678200"/>
            <a:ext cx="11520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5"/>
          <p:cNvSpPr/>
          <p:nvPr/>
        </p:nvSpPr>
        <p:spPr>
          <a:xfrm>
            <a:off x="6654100" y="1591125"/>
            <a:ext cx="20058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5"/>
          <p:cNvSpPr/>
          <p:nvPr/>
        </p:nvSpPr>
        <p:spPr>
          <a:xfrm>
            <a:off x="7902275" y="2678200"/>
            <a:ext cx="11520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5"/>
          <p:cNvSpPr/>
          <p:nvPr/>
        </p:nvSpPr>
        <p:spPr>
          <a:xfrm>
            <a:off x="6423150" y="2678200"/>
            <a:ext cx="11520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5"/>
          <p:cNvSpPr/>
          <p:nvPr/>
        </p:nvSpPr>
        <p:spPr>
          <a:xfrm>
            <a:off x="2178575" y="2678200"/>
            <a:ext cx="20058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5"/>
          <p:cNvSpPr/>
          <p:nvPr/>
        </p:nvSpPr>
        <p:spPr>
          <a:xfrm>
            <a:off x="1813100" y="3783125"/>
            <a:ext cx="11520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5"/>
          <p:cNvSpPr/>
          <p:nvPr/>
        </p:nvSpPr>
        <p:spPr>
          <a:xfrm>
            <a:off x="3337100" y="3783125"/>
            <a:ext cx="11520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9" name="Google Shape;429;p45"/>
          <p:cNvCxnSpPr>
            <a:stCxn id="420" idx="4"/>
            <a:endCxn id="426" idx="0"/>
          </p:cNvCxnSpPr>
          <p:nvPr/>
        </p:nvCxnSpPr>
        <p:spPr>
          <a:xfrm flipH="1">
            <a:off x="3181350" y="2364575"/>
            <a:ext cx="1517400" cy="3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45"/>
          <p:cNvCxnSpPr>
            <a:stCxn id="423" idx="0"/>
            <a:endCxn id="420" idx="4"/>
          </p:cNvCxnSpPr>
          <p:nvPr/>
        </p:nvCxnSpPr>
        <p:spPr>
          <a:xfrm rot="10800000">
            <a:off x="4698625" y="2364700"/>
            <a:ext cx="821400" cy="3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45"/>
          <p:cNvCxnSpPr>
            <a:stCxn id="427" idx="0"/>
            <a:endCxn id="426" idx="4"/>
          </p:cNvCxnSpPr>
          <p:nvPr/>
        </p:nvCxnSpPr>
        <p:spPr>
          <a:xfrm flipH="1" rot="10800000">
            <a:off x="2389100" y="3563525"/>
            <a:ext cx="792300" cy="21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45"/>
          <p:cNvCxnSpPr>
            <a:stCxn id="428" idx="0"/>
            <a:endCxn id="426" idx="4"/>
          </p:cNvCxnSpPr>
          <p:nvPr/>
        </p:nvCxnSpPr>
        <p:spPr>
          <a:xfrm rot="10800000">
            <a:off x="3181400" y="3563525"/>
            <a:ext cx="731700" cy="21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45"/>
          <p:cNvCxnSpPr>
            <a:stCxn id="422" idx="4"/>
            <a:endCxn id="425" idx="0"/>
          </p:cNvCxnSpPr>
          <p:nvPr/>
        </p:nvCxnSpPr>
        <p:spPr>
          <a:xfrm flipH="1">
            <a:off x="6999100" y="2476425"/>
            <a:ext cx="657900" cy="2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45"/>
          <p:cNvCxnSpPr>
            <a:stCxn id="422" idx="4"/>
            <a:endCxn id="424" idx="0"/>
          </p:cNvCxnSpPr>
          <p:nvPr/>
        </p:nvCxnSpPr>
        <p:spPr>
          <a:xfrm>
            <a:off x="7657000" y="2476425"/>
            <a:ext cx="821400" cy="2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45"/>
          <p:cNvSpPr txBox="1"/>
          <p:nvPr/>
        </p:nvSpPr>
        <p:spPr>
          <a:xfrm>
            <a:off x="2060150" y="3983825"/>
            <a:ext cx="657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 ‘1’s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45"/>
          <p:cNvSpPr txBox="1"/>
          <p:nvPr/>
        </p:nvSpPr>
        <p:spPr>
          <a:xfrm>
            <a:off x="3584150" y="3983825"/>
            <a:ext cx="657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 ‘0’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45"/>
          <p:cNvSpPr txBox="1"/>
          <p:nvPr/>
        </p:nvSpPr>
        <p:spPr>
          <a:xfrm>
            <a:off x="5191075" y="2826400"/>
            <a:ext cx="657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 ‘1’s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45"/>
          <p:cNvSpPr txBox="1"/>
          <p:nvPr/>
        </p:nvSpPr>
        <p:spPr>
          <a:xfrm>
            <a:off x="6670200" y="2826400"/>
            <a:ext cx="657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6  ‘0’s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8174400" y="2878900"/>
            <a:ext cx="657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 ‘1’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Post-pruning</a:t>
            </a:r>
            <a:endParaRPr/>
          </a:p>
        </p:txBody>
      </p:sp>
      <p:sp>
        <p:nvSpPr>
          <p:cNvPr id="445" name="Google Shape;445;p46"/>
          <p:cNvSpPr txBox="1"/>
          <p:nvPr/>
        </p:nvSpPr>
        <p:spPr>
          <a:xfrm>
            <a:off x="770725" y="1107225"/>
            <a:ext cx="2748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“Subtree raising”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46"/>
          <p:cNvSpPr/>
          <p:nvPr/>
        </p:nvSpPr>
        <p:spPr>
          <a:xfrm>
            <a:off x="5558100" y="549050"/>
            <a:ext cx="20058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7" name="Google Shape;447;p46"/>
          <p:cNvCxnSpPr>
            <a:stCxn id="446" idx="4"/>
            <a:endCxn id="448" idx="0"/>
          </p:cNvCxnSpPr>
          <p:nvPr/>
        </p:nvCxnSpPr>
        <p:spPr>
          <a:xfrm flipH="1">
            <a:off x="4698900" y="1434350"/>
            <a:ext cx="1862100" cy="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46"/>
          <p:cNvSpPr/>
          <p:nvPr/>
        </p:nvSpPr>
        <p:spPr>
          <a:xfrm>
            <a:off x="3695850" y="1479275"/>
            <a:ext cx="20058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6"/>
          <p:cNvSpPr/>
          <p:nvPr/>
        </p:nvSpPr>
        <p:spPr>
          <a:xfrm>
            <a:off x="4944025" y="2678200"/>
            <a:ext cx="11520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6"/>
          <p:cNvSpPr/>
          <p:nvPr/>
        </p:nvSpPr>
        <p:spPr>
          <a:xfrm>
            <a:off x="2178575" y="2678200"/>
            <a:ext cx="20058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6"/>
          <p:cNvSpPr/>
          <p:nvPr/>
        </p:nvSpPr>
        <p:spPr>
          <a:xfrm>
            <a:off x="1813100" y="3783125"/>
            <a:ext cx="11520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6"/>
          <p:cNvSpPr/>
          <p:nvPr/>
        </p:nvSpPr>
        <p:spPr>
          <a:xfrm>
            <a:off x="3337100" y="3783125"/>
            <a:ext cx="1152000" cy="885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3" name="Google Shape;453;p46"/>
          <p:cNvCxnSpPr>
            <a:stCxn id="448" idx="4"/>
            <a:endCxn id="450" idx="0"/>
          </p:cNvCxnSpPr>
          <p:nvPr/>
        </p:nvCxnSpPr>
        <p:spPr>
          <a:xfrm flipH="1">
            <a:off x="3181350" y="2364575"/>
            <a:ext cx="1517400" cy="3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46"/>
          <p:cNvCxnSpPr>
            <a:stCxn id="449" idx="0"/>
            <a:endCxn id="448" idx="4"/>
          </p:cNvCxnSpPr>
          <p:nvPr/>
        </p:nvCxnSpPr>
        <p:spPr>
          <a:xfrm rot="10800000">
            <a:off x="4698625" y="2364700"/>
            <a:ext cx="821400" cy="3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46"/>
          <p:cNvCxnSpPr>
            <a:stCxn id="451" idx="0"/>
            <a:endCxn id="450" idx="4"/>
          </p:cNvCxnSpPr>
          <p:nvPr/>
        </p:nvCxnSpPr>
        <p:spPr>
          <a:xfrm flipH="1" rot="10800000">
            <a:off x="2389100" y="3563525"/>
            <a:ext cx="792300" cy="21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46"/>
          <p:cNvCxnSpPr>
            <a:stCxn id="452" idx="0"/>
            <a:endCxn id="450" idx="4"/>
          </p:cNvCxnSpPr>
          <p:nvPr/>
        </p:nvCxnSpPr>
        <p:spPr>
          <a:xfrm rot="10800000">
            <a:off x="3181400" y="3563525"/>
            <a:ext cx="731700" cy="21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46"/>
          <p:cNvSpPr txBox="1"/>
          <p:nvPr/>
        </p:nvSpPr>
        <p:spPr>
          <a:xfrm>
            <a:off x="2060150" y="3983825"/>
            <a:ext cx="657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 ‘1’s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 ‘0’s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46"/>
          <p:cNvSpPr txBox="1"/>
          <p:nvPr/>
        </p:nvSpPr>
        <p:spPr>
          <a:xfrm>
            <a:off x="3584150" y="3983825"/>
            <a:ext cx="657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‘0’s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 ‘1’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46"/>
          <p:cNvSpPr txBox="1"/>
          <p:nvPr/>
        </p:nvSpPr>
        <p:spPr>
          <a:xfrm>
            <a:off x="5191075" y="2826400"/>
            <a:ext cx="657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 ‘1’s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 ‘0’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uses</a:t>
            </a:r>
            <a:r>
              <a:rPr lang="en"/>
              <a:t> </a:t>
            </a:r>
            <a:endParaRPr/>
          </a:p>
        </p:txBody>
      </p:sp>
      <p:sp>
        <p:nvSpPr>
          <p:cNvPr id="465" name="Google Shape;465;p47"/>
          <p:cNvSpPr txBox="1"/>
          <p:nvPr/>
        </p:nvSpPr>
        <p:spPr>
          <a:xfrm>
            <a:off x="770725" y="1107225"/>
            <a:ext cx="7913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Can be used as regressors, not just classifiers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Splitting criterion instead of entropy: minimize variance of values in each possible split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Predict avg value of obs in leaf nodes (regression)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Floor on # of obs in leaf node (ie can’t do regressions on single points)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Can be used to explore data, not just modeling</a:t>
            </a:r>
            <a:br>
              <a:rPr lang="en" sz="2000">
                <a:latin typeface="Lato"/>
                <a:ea typeface="Lato"/>
                <a:cs typeface="Lato"/>
                <a:sym typeface="Lato"/>
              </a:rPr>
            </a:b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</a:t>
            </a:r>
            <a:endParaRPr/>
          </a:p>
        </p:txBody>
      </p:sp>
      <p:sp>
        <p:nvSpPr>
          <p:cNvPr id="471" name="Google Shape;471;p48"/>
          <p:cNvSpPr txBox="1"/>
          <p:nvPr/>
        </p:nvSpPr>
        <p:spPr>
          <a:xfrm>
            <a:off x="770725" y="1107225"/>
            <a:ext cx="7913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Interpretable, not a black box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Handles irrelevant features well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Can handle missing features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i="1" lang="en" sz="2000">
                <a:latin typeface="Lato"/>
                <a:ea typeface="Lato"/>
                <a:cs typeface="Lato"/>
                <a:sym typeface="Lato"/>
              </a:rPr>
              <a:t>FAST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225" y="-274800"/>
            <a:ext cx="6654226" cy="531917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Broadly - decision trees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311700" y="1178738"/>
            <a:ext cx="29298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Chasten is deciding whether to go to a party, but will only go if Miley goes.  So he seeks more information about the party. 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338" y="792975"/>
            <a:ext cx="7467327" cy="42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Broadly - decision trees</a:t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6678700" y="3260900"/>
            <a:ext cx="1669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a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ka “leaf”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48" y="795528"/>
            <a:ext cx="7470647" cy="420624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Broadly - decision trees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Broadly - What is the algo doing?</a:t>
            </a:r>
            <a:endParaRPr/>
          </a:p>
        </p:txBody>
      </p:sp>
      <p:cxnSp>
        <p:nvCxnSpPr>
          <p:cNvPr id="98" name="Google Shape;98;p19"/>
          <p:cNvCxnSpPr/>
          <p:nvPr/>
        </p:nvCxnSpPr>
        <p:spPr>
          <a:xfrm>
            <a:off x="1293950" y="1013600"/>
            <a:ext cx="10800" cy="324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9"/>
          <p:cNvCxnSpPr/>
          <p:nvPr/>
        </p:nvCxnSpPr>
        <p:spPr>
          <a:xfrm>
            <a:off x="1271675" y="4226300"/>
            <a:ext cx="4917000" cy="32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9"/>
          <p:cNvSpPr txBox="1"/>
          <p:nvPr/>
        </p:nvSpPr>
        <p:spPr>
          <a:xfrm>
            <a:off x="517575" y="2258700"/>
            <a:ext cx="517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en" sz="2400">
                <a:latin typeface="Lato"/>
                <a:ea typeface="Lato"/>
                <a:cs typeface="Lato"/>
                <a:sym typeface="Lato"/>
              </a:rPr>
              <a:t>2</a:t>
            </a:r>
            <a:endParaRPr baseline="-25000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3447600" y="4314650"/>
            <a:ext cx="517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en" sz="2400">
                <a:latin typeface="Lato"/>
                <a:ea typeface="Lato"/>
                <a:cs typeface="Lato"/>
                <a:sym typeface="Lato"/>
              </a:rPr>
              <a:t>1</a:t>
            </a:r>
            <a:endParaRPr baseline="-25000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Broadly - What is the algo doing?</a:t>
            </a:r>
            <a:endParaRPr/>
          </a:p>
        </p:txBody>
      </p:sp>
      <p:cxnSp>
        <p:nvCxnSpPr>
          <p:cNvPr id="107" name="Google Shape;107;p20"/>
          <p:cNvCxnSpPr/>
          <p:nvPr/>
        </p:nvCxnSpPr>
        <p:spPr>
          <a:xfrm>
            <a:off x="1293950" y="1013600"/>
            <a:ext cx="10800" cy="324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0"/>
          <p:cNvCxnSpPr/>
          <p:nvPr/>
        </p:nvCxnSpPr>
        <p:spPr>
          <a:xfrm>
            <a:off x="1271675" y="4226300"/>
            <a:ext cx="4917000" cy="32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20"/>
          <p:cNvSpPr/>
          <p:nvPr/>
        </p:nvSpPr>
        <p:spPr>
          <a:xfrm>
            <a:off x="3709150" y="14276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2017850" y="34627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5006200" y="3844538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4835100" y="34627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5451150" y="34627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2581550" y="248162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2322650" y="37675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1608050" y="37675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517575" y="2258700"/>
            <a:ext cx="517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en" sz="2400">
                <a:latin typeface="Lato"/>
                <a:ea typeface="Lato"/>
                <a:cs typeface="Lato"/>
                <a:sym typeface="Lato"/>
              </a:rPr>
              <a:t>2</a:t>
            </a:r>
            <a:endParaRPr baseline="-25000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3447600" y="4314650"/>
            <a:ext cx="517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en" sz="2400">
                <a:latin typeface="Lato"/>
                <a:ea typeface="Lato"/>
                <a:cs typeface="Lato"/>
                <a:sym typeface="Lato"/>
              </a:rPr>
              <a:t>1</a:t>
            </a:r>
            <a:endParaRPr baseline="-25000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Broadly - What is the algo doing?</a:t>
            </a:r>
            <a:endParaRPr/>
          </a:p>
        </p:txBody>
      </p:sp>
      <p:cxnSp>
        <p:nvCxnSpPr>
          <p:cNvPr id="124" name="Google Shape;124;p21"/>
          <p:cNvCxnSpPr/>
          <p:nvPr/>
        </p:nvCxnSpPr>
        <p:spPr>
          <a:xfrm>
            <a:off x="1293950" y="1013600"/>
            <a:ext cx="10800" cy="324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21"/>
          <p:cNvCxnSpPr/>
          <p:nvPr/>
        </p:nvCxnSpPr>
        <p:spPr>
          <a:xfrm>
            <a:off x="1271675" y="4226300"/>
            <a:ext cx="4917000" cy="32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21"/>
          <p:cNvSpPr/>
          <p:nvPr/>
        </p:nvSpPr>
        <p:spPr>
          <a:xfrm>
            <a:off x="3709150" y="14276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2017850" y="34627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3241675" y="158007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2755675" y="186057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3188700" y="195962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2322650" y="1959613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2017850" y="158007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5006200" y="3844538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4835100" y="34627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5451150" y="34627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/>
          <p:nvPr/>
        </p:nvSpPr>
        <p:spPr>
          <a:xfrm>
            <a:off x="2581550" y="248162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2322650" y="37675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1608050" y="3767575"/>
            <a:ext cx="258900" cy="28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/>
          <p:nvPr/>
        </p:nvSpPr>
        <p:spPr>
          <a:xfrm>
            <a:off x="2774200" y="1511450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2445250" y="1427675"/>
            <a:ext cx="258900" cy="28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517575" y="2258700"/>
            <a:ext cx="517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en" sz="2400">
                <a:latin typeface="Lato"/>
                <a:ea typeface="Lato"/>
                <a:cs typeface="Lato"/>
                <a:sym typeface="Lato"/>
              </a:rPr>
              <a:t>2</a:t>
            </a:r>
            <a:endParaRPr baseline="-25000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3447600" y="4314650"/>
            <a:ext cx="517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en" sz="2400">
                <a:latin typeface="Lato"/>
                <a:ea typeface="Lato"/>
                <a:cs typeface="Lato"/>
                <a:sym typeface="Lato"/>
              </a:rPr>
              <a:t>1</a:t>
            </a:r>
            <a:endParaRPr baseline="-25000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